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9"/>
  </p:notes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92364" autoAdjust="0"/>
  </p:normalViewPr>
  <p:slideViewPr>
    <p:cSldViewPr snapToGrid="0">
      <p:cViewPr varScale="1">
        <p:scale>
          <a:sx n="68" d="100"/>
          <a:sy n="68"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E3666-323B-483F-9D3F-F7082CD171D6}" type="datetimeFigureOut">
              <a:rPr lang="en-GB" smtClean="0"/>
              <a:t>10/01/2021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AF3F1-47F5-4344-AF00-5440625BD1CD}" type="slidenum">
              <a:rPr lang="en-GB" smtClean="0"/>
              <a:t>‹#›</a:t>
            </a:fld>
            <a:endParaRPr lang="en-GB"/>
          </a:p>
        </p:txBody>
      </p:sp>
    </p:spTree>
    <p:extLst>
      <p:ext uri="{BB962C8B-B14F-4D97-AF65-F5344CB8AC3E}">
        <p14:creationId xmlns:p14="http://schemas.microsoft.com/office/powerpoint/2010/main" val="152947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Criminal profiling is an investigative procedure where profilers attempt to identify a violent crime offender by relating the crime to the offender's personality and behaviour oral traits. Criminal profiling is effective in the following three main areas; hostage negotiation cases, sexual murder offences, and arson cases. Criminal profiling effectively assists the investigators in narrowing down on the actual perpetrator of the crime by determining their specific attributes. Criminal profiling also enables the investigators better to comprehend a violent case in terms of motive, thus making it easier to solve.</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2</a:t>
            </a:fld>
            <a:endParaRPr lang="en-GB"/>
          </a:p>
        </p:txBody>
      </p:sp>
    </p:spTree>
    <p:extLst>
      <p:ext uri="{BB962C8B-B14F-4D97-AF65-F5344CB8AC3E}">
        <p14:creationId xmlns:p14="http://schemas.microsoft.com/office/powerpoint/2010/main" val="359812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certain elements of cases that would benefit from criminal profiling. The first element is cases that have a long list of suspected perpetrators. The second element is cases with similar crime scenes in terms of the setup or environment; the third element involves cases involving violence such as rape, arson, or sexual murders. The fourth element is crimes that investigators predict to have been performed by the same offender. The fifth element is cases where crime patterns are similar, such as victims offering the same occurrence of events. The sixth and final element is crimes which are performed in a similar geographical location.</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3</a:t>
            </a:fld>
            <a:endParaRPr lang="en-GB"/>
          </a:p>
        </p:txBody>
      </p:sp>
    </p:spTree>
    <p:extLst>
      <p:ext uri="{BB962C8B-B14F-4D97-AF65-F5344CB8AC3E}">
        <p14:creationId xmlns:p14="http://schemas.microsoft.com/office/powerpoint/2010/main" val="553869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various ways to better the effectiveness of criminal profiling. Some of the ways of doing so include; encouraging the profilers to find means of sharpening their critical thinking skills so they can be more accurate in their conclusions in cases, the other way of making criminal profiling more effective is educating profilers on question skills so that in cases where victims are involved they can make the victims comfortable enough to share all relevant information without being too invasive. The profilers should also be educated on psychology so they can be able to accurately relate the offenders past with the present and draw possible motives of the offender. In addition, geographical profilers should take courses in geography to improve their locating abilities further.</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4</a:t>
            </a:fld>
            <a:endParaRPr lang="en-GB"/>
          </a:p>
        </p:txBody>
      </p:sp>
    </p:spTree>
    <p:extLst>
      <p:ext uri="{BB962C8B-B14F-4D97-AF65-F5344CB8AC3E}">
        <p14:creationId xmlns:p14="http://schemas.microsoft.com/office/powerpoint/2010/main" val="298431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a number of limitations in criminal profiling. The methods available for criminal profiling are limited (only seven), which means that if a case falls out of the existing methods, then the chances of solving the case correctly are minimal. The other limitation is that criminal profiling is solely based on an educated assumption that does not necessarily mean that the data used is factual. Criminal profiling heavily relies on consistency; the profilers assume that the offender will follow the same pattern repeatedly, but this may not be the case because they are already aware that the authorities are trying to capture them. The other very significant flaw of criminal profiling is that the profilers tend to be inaccurate in their predictions in most cases. This means that the police may mishandle certain individuals they believe in having done a crime due to the false data. The solutions for such limitations include basing criminal profiling on facts available other than assumptions and developing more alternative criminal profiling methods so that the scope for solving violent crimes is wider.</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5</a:t>
            </a:fld>
            <a:endParaRPr lang="en-GB"/>
          </a:p>
        </p:txBody>
      </p:sp>
    </p:spTree>
    <p:extLst>
      <p:ext uri="{BB962C8B-B14F-4D97-AF65-F5344CB8AC3E}">
        <p14:creationId xmlns:p14="http://schemas.microsoft.com/office/powerpoint/2010/main" val="2013679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limits for criminal profiling can be changed by adopting certain alternatives such as; conducting mental diagnostic evaluations with the help of certified health professionals, psychiatric investigations to verify the past and present of offenders and the motive for doing the crimes, Nomothetic procedures that involve looking into universal laws and groups, idiographic that establish the specific qualities of an individual and also using either organized or disorganized typology to determine whether a crime was planned or it was done spontaneously.</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6</a:t>
            </a:fld>
            <a:endParaRPr lang="en-GB"/>
          </a:p>
        </p:txBody>
      </p:sp>
    </p:spTree>
    <p:extLst>
      <p:ext uri="{BB962C8B-B14F-4D97-AF65-F5344CB8AC3E}">
        <p14:creationId xmlns:p14="http://schemas.microsoft.com/office/powerpoint/2010/main" val="4071968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7</a:t>
            </a:fld>
            <a:endParaRPr lang="en-GB"/>
          </a:p>
        </p:txBody>
      </p:sp>
    </p:spTree>
    <p:extLst>
      <p:ext uri="{BB962C8B-B14F-4D97-AF65-F5344CB8AC3E}">
        <p14:creationId xmlns:p14="http://schemas.microsoft.com/office/powerpoint/2010/main" val="170447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009744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21331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99417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017019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6873DC-A26E-4646-B3FC-ACE04AD4D83F}" type="datetimeFigureOut">
              <a:rPr lang="en-GB" smtClean="0"/>
              <a:t>10/01/2021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549316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58267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50613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798416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34074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58790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698633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82254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638068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737413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51785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14864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9407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76873DC-A26E-4646-B3FC-ACE04AD4D83F}" type="datetimeFigureOut">
              <a:rPr lang="en-GB" smtClean="0"/>
              <a:t>10/01/2021</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EDF7476-5C54-4585-8397-DE77268F4C8C}" type="slidenum">
              <a:rPr lang="en-GB" smtClean="0"/>
              <a:t>‹#›</a:t>
            </a:fld>
            <a:endParaRPr lang="en-GB"/>
          </a:p>
        </p:txBody>
      </p:sp>
    </p:spTree>
    <p:extLst>
      <p:ext uri="{BB962C8B-B14F-4D97-AF65-F5344CB8AC3E}">
        <p14:creationId xmlns:p14="http://schemas.microsoft.com/office/powerpoint/2010/main" val="3030561231"/>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314" y="424583"/>
            <a:ext cx="9404723" cy="1400530"/>
          </a:xfrm>
        </p:spPr>
        <p:txBody>
          <a:bodyPr/>
          <a:lstStyle/>
          <a:p>
            <a:pPr algn="ctr"/>
            <a:r>
              <a:rPr lang="en-US" sz="6000" dirty="0" smtClean="0">
                <a:latin typeface="Times New Roman" panose="02020603050405020304" pitchFamily="18" charset="0"/>
                <a:cs typeface="Times New Roman" panose="02020603050405020304" pitchFamily="18" charset="0"/>
              </a:rPr>
              <a:t>Criminal Profiling</a:t>
            </a:r>
            <a:endParaRPr lang="en-GB"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461846" y="2475914"/>
            <a:ext cx="6977576" cy="2994551"/>
          </a:xfrm>
          <a:prstGeom prst="rect">
            <a:avLst/>
          </a:prstGeom>
        </p:spPr>
      </p:pic>
    </p:spTree>
    <p:extLst>
      <p:ext uri="{BB962C8B-B14F-4D97-AF65-F5344CB8AC3E}">
        <p14:creationId xmlns:p14="http://schemas.microsoft.com/office/powerpoint/2010/main" val="1518625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6251"/>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Areas where Criminal Profiling is effective</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41342"/>
            <a:ext cx="11147474" cy="5052447"/>
          </a:xfrm>
        </p:spPr>
        <p:txBody>
          <a:bodyPr>
            <a:normAutofit lnSpcReduction="10000"/>
          </a:bodyPr>
          <a:lstStyle/>
          <a:p>
            <a:r>
              <a:rPr lang="en-GB" sz="2600" dirty="0" smtClean="0">
                <a:latin typeface="Times New Roman" panose="02020603050405020304" pitchFamily="18" charset="0"/>
                <a:cs typeface="Times New Roman" panose="02020603050405020304" pitchFamily="18" charset="0"/>
              </a:rPr>
              <a:t>Criminal profiling is defined as an investigative strategy employed to determine the perpetrator of a crime by relating the offender's behavioural traits and personality based on analysis of the offence that has been committed (Turvey, 2020).</a:t>
            </a:r>
          </a:p>
          <a:p>
            <a:r>
              <a:rPr lang="en-GB" sz="2600" dirty="0" smtClean="0">
                <a:latin typeface="Times New Roman" panose="02020603050405020304" pitchFamily="18" charset="0"/>
                <a:cs typeface="Times New Roman" panose="02020603050405020304" pitchFamily="18" charset="0"/>
              </a:rPr>
              <a:t>The following are three areas where criminal profiling is effective;</a:t>
            </a:r>
          </a:p>
          <a:p>
            <a:r>
              <a:rPr lang="en-GB" sz="2600" dirty="0" smtClean="0">
                <a:latin typeface="Times New Roman" panose="02020603050405020304" pitchFamily="18" charset="0"/>
                <a:cs typeface="Times New Roman" panose="02020603050405020304" pitchFamily="18" charset="0"/>
              </a:rPr>
              <a:t>Identification of arsonists</a:t>
            </a:r>
          </a:p>
          <a:p>
            <a:r>
              <a:rPr lang="en-GB" sz="2600" dirty="0" smtClean="0">
                <a:latin typeface="Times New Roman" panose="02020603050405020304" pitchFamily="18" charset="0"/>
                <a:cs typeface="Times New Roman" panose="02020603050405020304" pitchFamily="18" charset="0"/>
              </a:rPr>
              <a:t>Identification of sexual murderers</a:t>
            </a:r>
          </a:p>
          <a:p>
            <a:r>
              <a:rPr lang="en-GB" sz="2600" dirty="0" smtClean="0">
                <a:latin typeface="Times New Roman" panose="02020603050405020304" pitchFamily="18" charset="0"/>
                <a:cs typeface="Times New Roman" panose="02020603050405020304" pitchFamily="18" charset="0"/>
              </a:rPr>
              <a:t>During a hostage negotiation</a:t>
            </a:r>
          </a:p>
          <a:p>
            <a:r>
              <a:rPr lang="en-GB" sz="2600" dirty="0" smtClean="0">
                <a:latin typeface="Times New Roman" panose="02020603050405020304" pitchFamily="18" charset="0"/>
                <a:cs typeface="Times New Roman" panose="02020603050405020304" pitchFamily="18" charset="0"/>
              </a:rPr>
              <a:t>Profiling is effective in aiding investigators to comprehend their cases further.</a:t>
            </a:r>
          </a:p>
          <a:p>
            <a:r>
              <a:rPr lang="en-GB" sz="2600" dirty="0" smtClean="0">
                <a:latin typeface="Times New Roman" panose="02020603050405020304" pitchFamily="18" charset="0"/>
                <a:cs typeface="Times New Roman" panose="02020603050405020304" pitchFamily="18" charset="0"/>
              </a:rPr>
              <a:t>Profiling is effective in identifying patterns of an offender, thus making it easier to capture them.</a:t>
            </a:r>
          </a:p>
          <a:p>
            <a:endParaRPr lang="en-GB" dirty="0"/>
          </a:p>
        </p:txBody>
      </p:sp>
      <p:pic>
        <p:nvPicPr>
          <p:cNvPr id="4" name="Picture 3"/>
          <p:cNvPicPr>
            <a:picLocks noChangeAspect="1"/>
          </p:cNvPicPr>
          <p:nvPr/>
        </p:nvPicPr>
        <p:blipFill>
          <a:blip r:embed="rId3"/>
          <a:stretch>
            <a:fillRect/>
          </a:stretch>
        </p:blipFill>
        <p:spPr>
          <a:xfrm>
            <a:off x="9411286" y="3494356"/>
            <a:ext cx="2194559" cy="1513742"/>
          </a:xfrm>
          <a:prstGeom prst="rect">
            <a:avLst/>
          </a:prstGeom>
        </p:spPr>
      </p:pic>
    </p:spTree>
    <p:extLst>
      <p:ext uri="{BB962C8B-B14F-4D97-AF65-F5344CB8AC3E}">
        <p14:creationId xmlns:p14="http://schemas.microsoft.com/office/powerpoint/2010/main" val="2216399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smtClean="0">
                <a:latin typeface="Times New Roman" panose="02020603050405020304" pitchFamily="18" charset="0"/>
                <a:cs typeface="Times New Roman" panose="02020603050405020304" pitchFamily="18" charset="0"/>
              </a:rPr>
              <a:t>Elements of cases that would benefit from Criminal Profiling</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3218" y="2052918"/>
            <a:ext cx="11938782" cy="4195481"/>
          </a:xfrm>
        </p:spPr>
        <p:txBody>
          <a:bodyPr>
            <a:normAutofit/>
          </a:bodyPr>
          <a:lstStyle/>
          <a:p>
            <a:r>
              <a:rPr lang="en-GB" sz="2400" dirty="0" smtClean="0">
                <a:latin typeface="Times New Roman" panose="02020603050405020304" pitchFamily="18" charset="0"/>
                <a:cs typeface="Times New Roman" panose="02020603050405020304" pitchFamily="18" charset="0"/>
              </a:rPr>
              <a:t>Cases that involve violence such as arson, rape or sexual murders.</a:t>
            </a:r>
          </a:p>
          <a:p>
            <a:r>
              <a:rPr lang="en-GB" sz="2400" dirty="0" smtClean="0">
                <a:latin typeface="Times New Roman" panose="02020603050405020304" pitchFamily="18" charset="0"/>
                <a:cs typeface="Times New Roman" panose="02020603050405020304" pitchFamily="18" charset="0"/>
              </a:rPr>
              <a:t>Cases where the perpetrator does not leave behind any evidence at the crime scene.</a:t>
            </a:r>
          </a:p>
          <a:p>
            <a:r>
              <a:rPr lang="en-GB" sz="2400" dirty="0" smtClean="0">
                <a:latin typeface="Times New Roman" panose="02020603050405020304" pitchFamily="18" charset="0"/>
                <a:cs typeface="Times New Roman" panose="02020603050405020304" pitchFamily="18" charset="0"/>
              </a:rPr>
              <a:t>Cases that seem to have a similar pattern, such as the same trophies are left behind, and all victims narrate a similar story (Francese,2019).</a:t>
            </a:r>
          </a:p>
          <a:p>
            <a:r>
              <a:rPr lang="en-GB" sz="2400" dirty="0" smtClean="0">
                <a:latin typeface="Times New Roman" panose="02020603050405020304" pitchFamily="18" charset="0"/>
                <a:cs typeface="Times New Roman" panose="02020603050405020304" pitchFamily="18" charset="0"/>
              </a:rPr>
              <a:t>Cases where the list of suspects is too long.</a:t>
            </a:r>
          </a:p>
          <a:p>
            <a:r>
              <a:rPr lang="en-GB" sz="2400" dirty="0" smtClean="0">
                <a:latin typeface="Times New Roman" panose="02020603050405020304" pitchFamily="18" charset="0"/>
                <a:cs typeface="Times New Roman" panose="02020603050405020304" pitchFamily="18" charset="0"/>
              </a:rPr>
              <a:t>Cases where the perpetrator is believed to be the same person</a:t>
            </a:r>
          </a:p>
          <a:p>
            <a:r>
              <a:rPr lang="en-GB" sz="2400" dirty="0" smtClean="0">
                <a:latin typeface="Times New Roman" panose="02020603050405020304" pitchFamily="18" charset="0"/>
                <a:cs typeface="Times New Roman" panose="02020603050405020304" pitchFamily="18" charset="0"/>
              </a:rPr>
              <a:t>Cases where the crime scenes have the same geographical setup.</a:t>
            </a:r>
          </a:p>
          <a:p>
            <a:pPr marL="0" indent="0">
              <a:buNone/>
            </a:pPr>
            <a:endParaRPr lang="en-GB" dirty="0"/>
          </a:p>
        </p:txBody>
      </p:sp>
      <p:pic>
        <p:nvPicPr>
          <p:cNvPr id="4" name="Picture 3"/>
          <p:cNvPicPr>
            <a:picLocks noChangeAspect="1"/>
          </p:cNvPicPr>
          <p:nvPr/>
        </p:nvPicPr>
        <p:blipFill>
          <a:blip r:embed="rId3"/>
          <a:stretch>
            <a:fillRect/>
          </a:stretch>
        </p:blipFill>
        <p:spPr>
          <a:xfrm>
            <a:off x="8665698" y="4150658"/>
            <a:ext cx="2968284" cy="1743075"/>
          </a:xfrm>
          <a:prstGeom prst="rect">
            <a:avLst/>
          </a:prstGeom>
        </p:spPr>
      </p:pic>
    </p:spTree>
    <p:extLst>
      <p:ext uri="{BB962C8B-B14F-4D97-AF65-F5344CB8AC3E}">
        <p14:creationId xmlns:p14="http://schemas.microsoft.com/office/powerpoint/2010/main" val="1513596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Ways to improve effectiveness of Criminal Profiling</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6609" y="1853248"/>
            <a:ext cx="12065391" cy="5004752"/>
          </a:xfrm>
        </p:spPr>
        <p:txBody>
          <a:bodyPr>
            <a:normAutofit fontScale="92500" lnSpcReduction="10000"/>
          </a:bodyPr>
          <a:lstStyle/>
          <a:p>
            <a:r>
              <a:rPr lang="en-GB" sz="3400" dirty="0" smtClean="0">
                <a:latin typeface="Times New Roman" panose="02020603050405020304" pitchFamily="18" charset="0"/>
                <a:cs typeface="Times New Roman" panose="02020603050405020304" pitchFamily="18" charset="0"/>
              </a:rPr>
              <a:t>The profilers should sharpen their critical thinking skills to improve their assessments and conclusions in profiling cases.</a:t>
            </a:r>
          </a:p>
          <a:p>
            <a:r>
              <a:rPr lang="en-GB" sz="3400" dirty="0" smtClean="0">
                <a:latin typeface="Times New Roman" panose="02020603050405020304" pitchFamily="18" charset="0"/>
                <a:cs typeface="Times New Roman" panose="02020603050405020304" pitchFamily="18" charset="0"/>
              </a:rPr>
              <a:t>Geographical profilers should sharpen their geographical location abilities.</a:t>
            </a:r>
          </a:p>
          <a:p>
            <a:r>
              <a:rPr lang="en-GB" sz="3400" dirty="0" smtClean="0">
                <a:latin typeface="Times New Roman" panose="02020603050405020304" pitchFamily="18" charset="0"/>
                <a:cs typeface="Times New Roman" panose="02020603050405020304" pitchFamily="18" charset="0"/>
              </a:rPr>
              <a:t>Profilers should also strive to sharpen their psychological skills </a:t>
            </a:r>
          </a:p>
          <a:p>
            <a:r>
              <a:rPr lang="en-GB" sz="3400" dirty="0" smtClean="0">
                <a:latin typeface="Times New Roman" panose="02020603050405020304" pitchFamily="18" charset="0"/>
                <a:cs typeface="Times New Roman" panose="02020603050405020304" pitchFamily="18" charset="0"/>
              </a:rPr>
              <a:t>Profilers  should strive to improve their investigative skills to solve the cases fast before the perpetrators do too much harm.</a:t>
            </a:r>
          </a:p>
          <a:p>
            <a:r>
              <a:rPr lang="en-GB" sz="3400" dirty="0" smtClean="0">
                <a:latin typeface="Times New Roman" panose="02020603050405020304" pitchFamily="18" charset="0"/>
                <a:cs typeface="Times New Roman" panose="02020603050405020304" pitchFamily="18" charset="0"/>
              </a:rPr>
              <a:t> The profilers should seek to better their questioning skills so that the victims feel comfortable enough to reveal all vital information about the offender.</a:t>
            </a:r>
          </a:p>
          <a:p>
            <a:endParaRPr lang="en-GB" dirty="0"/>
          </a:p>
        </p:txBody>
      </p:sp>
    </p:spTree>
    <p:extLst>
      <p:ext uri="{BB962C8B-B14F-4D97-AF65-F5344CB8AC3E}">
        <p14:creationId xmlns:p14="http://schemas.microsoft.com/office/powerpoint/2010/main" val="3601394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5606"/>
            <a:ext cx="10515600" cy="1091716"/>
          </a:xfrm>
        </p:spPr>
        <p:txBody>
          <a:bodyPr>
            <a:normAutofit/>
          </a:bodyPr>
          <a:lstStyle/>
          <a:p>
            <a:pPr algn="ctr"/>
            <a:r>
              <a:rPr lang="en-GB" sz="4000" dirty="0">
                <a:latin typeface="Times New Roman" panose="02020603050405020304" pitchFamily="18" charset="0"/>
                <a:cs typeface="Times New Roman" panose="02020603050405020304" pitchFamily="18" charset="0"/>
              </a:rPr>
              <a:t>L</a:t>
            </a:r>
            <a:r>
              <a:rPr lang="en-GB" sz="4000" dirty="0" smtClean="0">
                <a:latin typeface="Times New Roman" panose="02020603050405020304" pitchFamily="18" charset="0"/>
                <a:cs typeface="Times New Roman" panose="02020603050405020304" pitchFamily="18" charset="0"/>
              </a:rPr>
              <a:t>imitations and Solutions of Criminal </a:t>
            </a:r>
            <a:r>
              <a:rPr lang="en-GB" sz="4000" dirty="0">
                <a:latin typeface="Times New Roman" panose="02020603050405020304" pitchFamily="18" charset="0"/>
                <a:cs typeface="Times New Roman" panose="02020603050405020304" pitchFamily="18" charset="0"/>
              </a:rPr>
              <a:t>P</a:t>
            </a:r>
            <a:r>
              <a:rPr lang="en-GB" sz="4000" dirty="0" smtClean="0">
                <a:latin typeface="Times New Roman" panose="02020603050405020304" pitchFamily="18" charset="0"/>
                <a:cs typeface="Times New Roman" panose="02020603050405020304" pitchFamily="18" charset="0"/>
              </a:rPr>
              <a:t>rofiling </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199" y="1518833"/>
            <a:ext cx="11006797" cy="5219591"/>
          </a:xfrm>
        </p:spPr>
        <p:txBody>
          <a:bodyPr>
            <a:normAutofit fontScale="40000" lnSpcReduction="20000"/>
          </a:bodyPr>
          <a:lstStyle/>
          <a:p>
            <a:pPr marL="0" indent="0">
              <a:buNone/>
            </a:pPr>
            <a:endParaRPr lang="en-GB" sz="5900" dirty="0" smtClean="0">
              <a:latin typeface="Times New Roman" panose="02020603050405020304" pitchFamily="18" charset="0"/>
              <a:cs typeface="Times New Roman" panose="02020603050405020304" pitchFamily="18" charset="0"/>
            </a:endParaRPr>
          </a:p>
          <a:p>
            <a:r>
              <a:rPr lang="en-GB" sz="5900" dirty="0" smtClean="0">
                <a:latin typeface="Times New Roman" panose="02020603050405020304" pitchFamily="18" charset="0"/>
                <a:cs typeface="Times New Roman" panose="02020603050405020304" pitchFamily="18" charset="0"/>
              </a:rPr>
              <a:t>The methods of criminal profiling are minimal. This means that if a case does not fall within the existing methods, there are high inaccuracy chances.</a:t>
            </a:r>
          </a:p>
          <a:p>
            <a:r>
              <a:rPr lang="en-GB" sz="5900" dirty="0" smtClean="0">
                <a:latin typeface="Times New Roman" panose="02020603050405020304" pitchFamily="18" charset="0"/>
                <a:cs typeface="Times New Roman" panose="02020603050405020304" pitchFamily="18" charset="0"/>
              </a:rPr>
              <a:t>Criminal profiling is based on specific routines. An offender is less likely to follow a similar pattern in performing crimes because they know the authorities are after them (Balogun &amp; Zuva, 2018)</a:t>
            </a:r>
          </a:p>
          <a:p>
            <a:r>
              <a:rPr lang="en-GB" sz="5900" dirty="0" smtClean="0">
                <a:latin typeface="Times New Roman" panose="02020603050405020304" pitchFamily="18" charset="0"/>
                <a:cs typeface="Times New Roman" panose="02020603050405020304" pitchFamily="18" charset="0"/>
              </a:rPr>
              <a:t>Most times, the profilers' data is found to be false, and thus investigators find themselves in a tough spot when they follow up on the wrong people.</a:t>
            </a:r>
          </a:p>
          <a:p>
            <a:r>
              <a:rPr lang="en-GB" sz="5900" dirty="0" smtClean="0">
                <a:latin typeface="Times New Roman" panose="02020603050405020304" pitchFamily="18" charset="0"/>
                <a:cs typeface="Times New Roman" panose="02020603050405020304" pitchFamily="18" charset="0"/>
              </a:rPr>
              <a:t>Profiling works based on educated assumptions and not facts about the offender</a:t>
            </a:r>
          </a:p>
          <a:p>
            <a:r>
              <a:rPr lang="en-GB" sz="5900" dirty="0" smtClean="0">
                <a:latin typeface="Times New Roman" panose="02020603050405020304" pitchFamily="18" charset="0"/>
                <a:cs typeface="Times New Roman" panose="02020603050405020304" pitchFamily="18" charset="0"/>
              </a:rPr>
              <a:t>Criminal profiling should strictly be done based on the facts that are available.</a:t>
            </a:r>
          </a:p>
          <a:p>
            <a:r>
              <a:rPr lang="en-GB" sz="5900" dirty="0" smtClean="0">
                <a:latin typeface="Times New Roman" panose="02020603050405020304" pitchFamily="18" charset="0"/>
                <a:cs typeface="Times New Roman" panose="02020603050405020304" pitchFamily="18" charset="0"/>
              </a:rPr>
              <a:t>There should be other profiling methods developed to widen the scope for investigating violent criminal cases.</a:t>
            </a:r>
          </a:p>
          <a:p>
            <a:endParaRPr lang="en-GB" dirty="0"/>
          </a:p>
        </p:txBody>
      </p:sp>
      <p:pic>
        <p:nvPicPr>
          <p:cNvPr id="5" name="Picture 4"/>
          <p:cNvPicPr>
            <a:picLocks noChangeAspect="1"/>
          </p:cNvPicPr>
          <p:nvPr/>
        </p:nvPicPr>
        <p:blipFill>
          <a:blip r:embed="rId3"/>
          <a:stretch>
            <a:fillRect/>
          </a:stretch>
        </p:blipFill>
        <p:spPr>
          <a:xfrm>
            <a:off x="1306027" y="5931145"/>
            <a:ext cx="3615241" cy="694738"/>
          </a:xfrm>
          <a:prstGeom prst="rect">
            <a:avLst/>
          </a:prstGeom>
        </p:spPr>
      </p:pic>
    </p:spTree>
    <p:extLst>
      <p:ext uri="{BB962C8B-B14F-4D97-AF65-F5344CB8AC3E}">
        <p14:creationId xmlns:p14="http://schemas.microsoft.com/office/powerpoint/2010/main" val="268613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How can the limits be changed?</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5329"/>
            <a:ext cx="11514666" cy="5187163"/>
          </a:xfrm>
        </p:spPr>
        <p:txBody>
          <a:bodyPr>
            <a:normAutofit/>
          </a:bodyPr>
          <a:lstStyle/>
          <a:p>
            <a:r>
              <a:rPr lang="en-GB" sz="2600" dirty="0" smtClean="0">
                <a:latin typeface="Times New Roman" panose="02020603050405020304" pitchFamily="18" charset="0"/>
                <a:cs typeface="Times New Roman" panose="02020603050405020304" pitchFamily="18" charset="0"/>
              </a:rPr>
              <a:t>Since criminal profiling is not well developed other alternatives can be used instead namely;</a:t>
            </a:r>
          </a:p>
          <a:p>
            <a:r>
              <a:rPr lang="en-GB" sz="2600" dirty="0" smtClean="0">
                <a:latin typeface="Times New Roman" panose="02020603050405020304" pitchFamily="18" charset="0"/>
                <a:cs typeface="Times New Roman" panose="02020603050405020304" pitchFamily="18" charset="0"/>
              </a:rPr>
              <a:t>Mental diagnostic evaluations offered by health professionals</a:t>
            </a:r>
          </a:p>
          <a:p>
            <a:r>
              <a:rPr lang="en-GB" sz="2600" dirty="0" smtClean="0">
                <a:latin typeface="Times New Roman" panose="02020603050405020304" pitchFamily="18" charset="0"/>
                <a:cs typeface="Times New Roman" panose="02020603050405020304" pitchFamily="18" charset="0"/>
              </a:rPr>
              <a:t>Investigations by psychologists that show the past and present of an offender</a:t>
            </a:r>
          </a:p>
          <a:p>
            <a:r>
              <a:rPr lang="en-GB" sz="2600" dirty="0" smtClean="0">
                <a:latin typeface="Times New Roman" panose="02020603050405020304" pitchFamily="18" charset="0"/>
                <a:cs typeface="Times New Roman" panose="02020603050405020304" pitchFamily="18" charset="0"/>
              </a:rPr>
              <a:t>Nomothetic which involves looking at universal laws and groups (Garcia,2018)</a:t>
            </a:r>
          </a:p>
          <a:p>
            <a:r>
              <a:rPr lang="en-GB" sz="2600" dirty="0" smtClean="0">
                <a:latin typeface="Times New Roman" panose="02020603050405020304" pitchFamily="18" charset="0"/>
                <a:cs typeface="Times New Roman" panose="02020603050405020304" pitchFamily="18" charset="0"/>
              </a:rPr>
              <a:t>Idiographic which involves an analysis of an individual's qualities</a:t>
            </a:r>
          </a:p>
          <a:p>
            <a:r>
              <a:rPr lang="en-GB" sz="2600" dirty="0" smtClean="0">
                <a:latin typeface="Times New Roman" panose="02020603050405020304" pitchFamily="18" charset="0"/>
                <a:cs typeface="Times New Roman" panose="02020603050405020304" pitchFamily="18" charset="0"/>
              </a:rPr>
              <a:t>Using organized or disorganized typology to determine whether a crime is planned or just spontaneous.</a:t>
            </a:r>
          </a:p>
          <a:p>
            <a:endParaRPr lang="en-GB" dirty="0"/>
          </a:p>
        </p:txBody>
      </p:sp>
      <p:pic>
        <p:nvPicPr>
          <p:cNvPr id="4" name="Picture 3"/>
          <p:cNvPicPr>
            <a:picLocks noChangeAspect="1"/>
          </p:cNvPicPr>
          <p:nvPr/>
        </p:nvPicPr>
        <p:blipFill>
          <a:blip r:embed="rId3"/>
          <a:stretch>
            <a:fillRect/>
          </a:stretch>
        </p:blipFill>
        <p:spPr>
          <a:xfrm>
            <a:off x="8401805" y="5216690"/>
            <a:ext cx="2847079" cy="1420491"/>
          </a:xfrm>
          <a:prstGeom prst="rect">
            <a:avLst/>
          </a:prstGeom>
        </p:spPr>
      </p:pic>
    </p:spTree>
    <p:extLst>
      <p:ext uri="{BB962C8B-B14F-4D97-AF65-F5344CB8AC3E}">
        <p14:creationId xmlns:p14="http://schemas.microsoft.com/office/powerpoint/2010/main" val="415271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0238"/>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55364"/>
            <a:ext cx="10515600" cy="4921599"/>
          </a:xfrm>
        </p:spPr>
        <p:txBody>
          <a:bodyPr>
            <a:normAutofit fontScale="92500" lnSpcReduction="20000"/>
          </a:bodyPr>
          <a:lstStyle/>
          <a:p>
            <a:r>
              <a:rPr lang="en-GB" sz="2800" dirty="0" smtClean="0">
                <a:latin typeface="Times New Roman" panose="02020603050405020304" pitchFamily="18" charset="0"/>
                <a:cs typeface="Times New Roman" panose="02020603050405020304" pitchFamily="18" charset="0"/>
              </a:rPr>
              <a:t>Turvey, B. E. (Ed.). (2020). Criminal profiling: an introduction to behavioural evidence analysis. Academic Press.</a:t>
            </a:r>
          </a:p>
          <a:p>
            <a:r>
              <a:rPr lang="en-GB" sz="2800" dirty="0" smtClean="0">
                <a:latin typeface="Times New Roman" panose="02020603050405020304" pitchFamily="18" charset="0"/>
                <a:cs typeface="Times New Roman" panose="02020603050405020304" pitchFamily="18" charset="0"/>
              </a:rPr>
              <a:t>Francese, S. (2019). Criminal profiling through MALDI MS-based technologies–breaking barriers towards border-free forensic science. Australian Journal of forensic sciences, 51(6), 623-635.</a:t>
            </a:r>
          </a:p>
          <a:p>
            <a:r>
              <a:rPr lang="en-GB" sz="2800" dirty="0" smtClean="0">
                <a:latin typeface="Times New Roman" panose="02020603050405020304" pitchFamily="18" charset="0"/>
                <a:cs typeface="Times New Roman" panose="02020603050405020304" pitchFamily="18" charset="0"/>
              </a:rPr>
              <a:t>Garcia, N. (2018). The use of criminal profiling in cybercrime investigations (Doctoral dissertation, Master's Thesis). Available from ProQuest Dissertations &amp; Theses Global database. (Accession Order No. AAT 10839020)).</a:t>
            </a:r>
          </a:p>
          <a:p>
            <a:r>
              <a:rPr lang="en-GB" sz="2800" dirty="0" smtClean="0">
                <a:latin typeface="Times New Roman" panose="02020603050405020304" pitchFamily="18" charset="0"/>
                <a:cs typeface="Times New Roman" panose="02020603050405020304" pitchFamily="18" charset="0"/>
              </a:rPr>
              <a:t>Balogun, A. M., &amp; Zuva, T. (2018, December). Criminal Profiling in Digital Forensics: Assumptions, Challenges and Probable Solution. In 2018 International Conference on Intelligent and Innovative Computing Applications (ICONIC) (pp. 1-7). IEEE.</a:t>
            </a:r>
          </a:p>
          <a:p>
            <a:endParaRPr lang="en-GB" dirty="0"/>
          </a:p>
        </p:txBody>
      </p:sp>
    </p:spTree>
    <p:extLst>
      <p:ext uri="{BB962C8B-B14F-4D97-AF65-F5344CB8AC3E}">
        <p14:creationId xmlns:p14="http://schemas.microsoft.com/office/powerpoint/2010/main" val="12114356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53</TotalTime>
  <Words>1278</Words>
  <Application>Microsoft Office PowerPoint</Application>
  <PresentationFormat>Widescreen</PresentationFormat>
  <Paragraphs>53</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Ion</vt:lpstr>
      <vt:lpstr>Criminal Profiling</vt:lpstr>
      <vt:lpstr>Areas where Criminal Profiling is effective</vt:lpstr>
      <vt:lpstr>Elements of cases that would benefit from Criminal Profiling</vt:lpstr>
      <vt:lpstr>Ways to improve effectiveness of Criminal Profiling</vt:lpstr>
      <vt:lpstr>Limitations and Solutions of Criminal Profiling </vt:lpstr>
      <vt:lpstr>How can the limits be changed?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Profiling</dc:title>
  <dc:creator>Njeri</dc:creator>
  <cp:lastModifiedBy>Njeri</cp:lastModifiedBy>
  <cp:revision>13</cp:revision>
  <dcterms:created xsi:type="dcterms:W3CDTF">2021-01-10T16:39:08Z</dcterms:created>
  <dcterms:modified xsi:type="dcterms:W3CDTF">2021-01-10T18:05:46Z</dcterms:modified>
</cp:coreProperties>
</file>